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3" autoAdjust="0"/>
    <p:restoredTop sz="94660"/>
  </p:normalViewPr>
  <p:slideViewPr>
    <p:cSldViewPr snapToGrid="0">
      <p:cViewPr varScale="1">
        <p:scale>
          <a:sx n="68" d="100"/>
          <a:sy n="68" d="100"/>
        </p:scale>
        <p:origin x="4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708DBB-95D0-4BED-B866-1F1227B66D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F49EEC0-96AF-4B14-9379-D1F7A1425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EB72C5-59DF-477C-9EFA-528CD19AD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88C012-089F-4B60-9678-C201E402A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DC3BF6-DFD6-4332-8569-EB0478749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584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4C79B3-9D48-43A7-AB38-A923E7CA7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F90FF9E-B8F7-47B4-88B3-80E199C18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C2B3F9-0C41-4B94-AD87-5DC0C828D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FE8F92-8236-48A4-87D2-511A4CF05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759A08-4A4C-4BA6-A3AC-45E66B7A1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8439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747AF31-665C-4FD2-965D-C2CA5BCA32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44387FE-4FE6-47BB-A587-C456858D0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05AFA5-788C-4E60-ACD7-1D2EE1541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1DFC71-11C2-43DC-B11C-D3C69E60B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65970A3-25AA-4259-966C-626FCA00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1036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CCACEB-E719-4877-AD94-1C378AB44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E008E5-0931-43BD-95CF-E7CF20098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30D85F-37AD-4EF9-B323-5582B4F75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A049C3-CE6C-4DE9-ADA8-80343E6BA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22333F-47B9-4D50-9609-20DC22D48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896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424A3D-D271-4A2B-AD59-6E249DB27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14920F-B0AB-43F9-B8E7-CCA3B07F9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03A2C8-D7A5-4BC5-8925-955E7B06D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F7DDFE6-D7A3-48BF-B692-C1630194D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4874165-6834-4BD7-993F-3F214550F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1256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A517A9-9993-46DD-B1AA-B082E82FA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15D6AC-C463-49EC-B461-0C7B551582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99DB80C-B66A-4F7E-AC5F-A8FD7B6A0E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1527ED-EADF-4F2E-B5BB-3828B5759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C56709E-0DB2-4904-B416-0D06EE2EB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120E7FD-A3F3-448D-B978-FFD111B95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7206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36C0FE-6203-4591-BDC5-425DCC20F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A290BC-D997-4BB0-A46A-4E3C50140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CFC7206-BB3E-4F6F-BC3D-D05062869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EA4D9C-F145-48E6-8F57-DF901015F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306E304-650B-47FC-96DE-B2959DB96F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1CB55DF-AFAB-4BED-B5D8-16151DB38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1105516-5A56-4FD2-8F09-389D57206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C375572-3D54-4AD3-BA43-0D437A0DC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594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A2187A-1CE0-4740-B1BD-D1A7B23E1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C646D14-4A68-4AB0-8673-0E0BA87D7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C4F913F-4F16-4715-95F8-47FAB8137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631E576-403A-4AA1-962C-AB844B36A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7811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442C066-1633-4B2E-A8A4-96A73FB4A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1F491AD-65CB-411B-AE2F-13264BE4B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8120C3C-A673-4C9D-9A2B-C2CEF010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7950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8A1F9A-3C3D-4A31-BDE7-9FF713246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0D4745-A746-4BA0-B048-B21C1FB44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F466D9D-B2DE-4936-BDAC-359C2E25B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147E843-AADC-493A-A937-29A36CC3A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C7E9037-5D97-4C6A-81A7-C23BE61EC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6E83EF5-11E4-4B3B-869C-474CCD86A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22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DF633D-DDE1-4712-ABD0-8B21FF0AE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BE00C8C-FC05-491E-9C1D-E40216F9DB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83A0FCF-E6FD-429B-866F-46015AB94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23994A-FDE7-48AD-ADDC-497636220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3768B47-94A3-4B94-BCA3-3EE5C45EF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EA8E14-C3EA-4573-B580-6118BEBFD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6762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E9389B-69F3-433F-BE99-921BDC819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BB2738-84ED-4B0F-9E74-828450F99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F9AEFC-4F90-4914-B3BD-D6A919E7EA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988BA-A2DF-41C6-A936-E54394B9DE34}" type="datetimeFigureOut">
              <a:rPr lang="ru-RU" smtClean="0"/>
              <a:t>30.08.2017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499023-227E-4E5A-94C6-D7BC10790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BCAA4B-A702-414B-9144-25986FDA01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CD83B1-E0FF-4D5E-B3D8-9383DF7033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387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6D0C27-AFAB-4DCB-8524-F264D1226C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8148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Проект «торговая площадка аграрно-промышленного направления»</a:t>
            </a:r>
          </a:p>
        </p:txBody>
      </p:sp>
      <p:pic>
        <p:nvPicPr>
          <p:cNvPr id="5" name="Рисунок 4" descr="Изображение выглядит как текст&#10;&#10;Описание создано с высокой степенью достоверности">
            <a:extLst>
              <a:ext uri="{FF2B5EF4-FFF2-40B4-BE49-F238E27FC236}">
                <a16:creationId xmlns:a16="http://schemas.microsoft.com/office/drawing/2014/main" id="{E9B7C7B8-F2B9-4CEE-888B-9E1DA4A66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429" y="301781"/>
            <a:ext cx="2993142" cy="178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218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10ACBB-561D-4824-BFDC-C54BB7F9A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Статья расходов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D1F620-F58A-4CB6-9D82-003B6EF99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ru-RU" sz="1600" dirty="0">
                <a:latin typeface="+mj-lt"/>
              </a:rPr>
              <a:t>Рабочая сила (</a:t>
            </a:r>
            <a:r>
              <a:rPr lang="en-US" sz="1600" dirty="0">
                <a:latin typeface="+mj-lt"/>
              </a:rPr>
              <a:t>front</a:t>
            </a:r>
            <a:r>
              <a:rPr lang="ru-RU" sz="1600" dirty="0">
                <a:latin typeface="+mj-lt"/>
              </a:rPr>
              <a:t>-</a:t>
            </a:r>
            <a:r>
              <a:rPr lang="en-US" sz="1600" dirty="0">
                <a:latin typeface="+mj-lt"/>
              </a:rPr>
              <a:t>end </a:t>
            </a:r>
            <a:r>
              <a:rPr lang="ru-RU" sz="1600" dirty="0">
                <a:latin typeface="+mj-lt"/>
              </a:rPr>
              <a:t>разработка) – 2 сотрудника * 150 000 тенге (зарплата в месяц) * 7 месяцев =  2 100 000 тенге </a:t>
            </a:r>
          </a:p>
          <a:p>
            <a:pPr lvl="0"/>
            <a:r>
              <a:rPr lang="ru-RU" sz="1600" dirty="0">
                <a:latin typeface="+mj-lt"/>
              </a:rPr>
              <a:t>Рабочая сила (</a:t>
            </a:r>
            <a:r>
              <a:rPr lang="en-US" sz="1600" dirty="0">
                <a:latin typeface="+mj-lt"/>
              </a:rPr>
              <a:t>back</a:t>
            </a:r>
            <a:r>
              <a:rPr lang="ru-RU" sz="1600" dirty="0">
                <a:latin typeface="+mj-lt"/>
              </a:rPr>
              <a:t>- </a:t>
            </a:r>
            <a:r>
              <a:rPr lang="en-US" sz="1600" dirty="0">
                <a:latin typeface="+mj-lt"/>
              </a:rPr>
              <a:t>end </a:t>
            </a:r>
            <a:r>
              <a:rPr lang="ru-RU" sz="1600" dirty="0">
                <a:latin typeface="+mj-lt"/>
              </a:rPr>
              <a:t>разработка) – 1 сотрудника * 200 000 тенге (зарплата в месяц) * 7 месяцев = 1 400 000 тенге</a:t>
            </a:r>
          </a:p>
          <a:p>
            <a:pPr lvl="0"/>
            <a:r>
              <a:rPr lang="ru-RU" sz="1600" dirty="0">
                <a:latin typeface="+mj-lt"/>
              </a:rPr>
              <a:t>Рабочая сила (онлайн консультанты) – 4 сотрудника * 70 000 тенге (зарплата в месяц) * 12 месяцев = 3 360 000 тенге</a:t>
            </a:r>
          </a:p>
          <a:p>
            <a:r>
              <a:rPr lang="ru-RU" sz="1600" dirty="0">
                <a:latin typeface="+mj-lt"/>
              </a:rPr>
              <a:t>Рабочая сила (отдел продаж ) – 2 человека * 70 000 тенге (зарплата в месяц) *12 месяцев = 1 680 000 тенге</a:t>
            </a:r>
          </a:p>
          <a:p>
            <a:pPr lvl="0"/>
            <a:r>
              <a:rPr lang="ru-RU" sz="1600" dirty="0">
                <a:latin typeface="+mj-lt"/>
              </a:rPr>
              <a:t>Директора- 2 человека * 400 000 тенге * 12 месяцев = 9 600 000 тенге</a:t>
            </a:r>
          </a:p>
          <a:p>
            <a:pPr lvl="0"/>
            <a:r>
              <a:rPr lang="ru-RU" sz="1600" dirty="0">
                <a:latin typeface="+mj-lt"/>
              </a:rPr>
              <a:t>Руководитель </a:t>
            </a:r>
            <a:r>
              <a:rPr lang="en-US" sz="1600" dirty="0">
                <a:latin typeface="+mj-lt"/>
              </a:rPr>
              <a:t>IT</a:t>
            </a:r>
            <a:r>
              <a:rPr lang="ru-RU" sz="1600" dirty="0">
                <a:latin typeface="+mj-lt"/>
              </a:rPr>
              <a:t> отдела </a:t>
            </a:r>
            <a:r>
              <a:rPr lang="en-US" sz="1600" dirty="0">
                <a:latin typeface="+mj-lt"/>
              </a:rPr>
              <a:t>-</a:t>
            </a:r>
            <a:r>
              <a:rPr lang="ru-RU" sz="1600" dirty="0">
                <a:latin typeface="+mj-lt"/>
              </a:rPr>
              <a:t> 250 000 тенге * 12 месяцев = 3 000 000 тенге</a:t>
            </a:r>
          </a:p>
          <a:p>
            <a:pPr lvl="0"/>
            <a:r>
              <a:rPr lang="ru-RU" sz="1600" dirty="0">
                <a:latin typeface="+mj-lt"/>
              </a:rPr>
              <a:t>Домен .</a:t>
            </a:r>
            <a:r>
              <a:rPr lang="en-US" sz="1600" dirty="0" err="1">
                <a:latin typeface="+mj-lt"/>
              </a:rPr>
              <a:t>kz</a:t>
            </a:r>
            <a:r>
              <a:rPr lang="ru-RU" sz="1600" dirty="0">
                <a:latin typeface="+mj-lt"/>
              </a:rPr>
              <a:t> – 3 360 тенге</a:t>
            </a:r>
          </a:p>
          <a:p>
            <a:pPr lvl="0"/>
            <a:r>
              <a:rPr lang="ru-RU" sz="1600" dirty="0">
                <a:latin typeface="+mj-lt"/>
              </a:rPr>
              <a:t>База данных на </a:t>
            </a:r>
            <a:r>
              <a:rPr lang="en-US" sz="1600" dirty="0">
                <a:latin typeface="+mj-lt"/>
              </a:rPr>
              <a:t>Microsoft Azure </a:t>
            </a:r>
            <a:r>
              <a:rPr lang="ru-RU" sz="1600" dirty="0">
                <a:latin typeface="+mj-lt"/>
              </a:rPr>
              <a:t>(</a:t>
            </a:r>
            <a:r>
              <a:rPr lang="en-US" sz="1600" dirty="0">
                <a:latin typeface="+mj-lt"/>
              </a:rPr>
              <a:t>SQL</a:t>
            </a:r>
            <a:r>
              <a:rPr lang="ru-RU" sz="1600" dirty="0">
                <a:latin typeface="+mj-lt"/>
              </a:rPr>
              <a:t>) – 78 ГБ на год – 14 403,84$ * 332 = 4 782 075 тенге</a:t>
            </a:r>
          </a:p>
          <a:p>
            <a:pPr lvl="0"/>
            <a:r>
              <a:rPr lang="ru-RU" sz="1600" dirty="0">
                <a:latin typeface="+mj-lt"/>
              </a:rPr>
              <a:t>Хостинг – тарифный план «крупный бизнес – интернет магазин» - 31 000 тенге в год</a:t>
            </a:r>
          </a:p>
          <a:p>
            <a:pPr lvl="0"/>
            <a:r>
              <a:rPr lang="ru-RU" sz="1600" dirty="0">
                <a:latin typeface="+mj-lt"/>
              </a:rPr>
              <a:t>КМС (контекстно-медийная реклама) – 0,10</a:t>
            </a:r>
            <a:r>
              <a:rPr lang="en-US" sz="1600" dirty="0">
                <a:latin typeface="+mj-lt"/>
              </a:rPr>
              <a:t>$ / 0,75% = 13,33$ * 400 = 5 332$ * 332 = 1 770 224 </a:t>
            </a:r>
            <a:r>
              <a:rPr lang="ru-RU" sz="1600" dirty="0">
                <a:latin typeface="+mj-lt"/>
              </a:rPr>
              <a:t>тенге</a:t>
            </a:r>
          </a:p>
          <a:p>
            <a:pPr lvl="0"/>
            <a:r>
              <a:rPr lang="ru-RU" sz="1600" dirty="0">
                <a:latin typeface="+mj-lt"/>
              </a:rPr>
              <a:t>Аренда офиса - 12 месяцев * 250 000 тенге = 3 000 000 тенге</a:t>
            </a:r>
          </a:p>
          <a:p>
            <a:pPr lvl="0"/>
            <a:r>
              <a:rPr lang="ru-RU" sz="1600" dirty="0">
                <a:latin typeface="+mj-lt"/>
              </a:rPr>
              <a:t>Затраты на неопределенные нужды – 1 000 000 тенге</a:t>
            </a:r>
          </a:p>
          <a:p>
            <a:pPr marL="0" lvl="0" indent="0">
              <a:buNone/>
            </a:pPr>
            <a:r>
              <a:rPr lang="ru-RU" sz="1600" dirty="0">
                <a:latin typeface="+mj-lt"/>
              </a:rPr>
              <a:t> 	Итого: 31 726 659 тенге = 95 562 $</a:t>
            </a:r>
          </a:p>
        </p:txBody>
      </p:sp>
    </p:spTree>
    <p:extLst>
      <p:ext uri="{BB962C8B-B14F-4D97-AF65-F5344CB8AC3E}">
        <p14:creationId xmlns:p14="http://schemas.microsoft.com/office/powerpoint/2010/main" val="3035530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7369EB-ACDD-41DB-B998-4AE2AA02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Сколько нужно инвестиций?</a:t>
            </a:r>
          </a:p>
        </p:txBody>
      </p:sp>
      <p:sp>
        <p:nvSpPr>
          <p:cNvPr id="4" name="Блок-схема: узел 3">
            <a:extLst>
              <a:ext uri="{FF2B5EF4-FFF2-40B4-BE49-F238E27FC236}">
                <a16:creationId xmlns:a16="http://schemas.microsoft.com/office/drawing/2014/main" id="{F4376731-1DC9-4DCD-8D04-D857F91253AF}"/>
              </a:ext>
            </a:extLst>
          </p:cNvPr>
          <p:cNvSpPr/>
          <p:nvPr/>
        </p:nvSpPr>
        <p:spPr>
          <a:xfrm>
            <a:off x="838200" y="2277834"/>
            <a:ext cx="2799761" cy="2862458"/>
          </a:xfrm>
          <a:prstGeom prst="flowChartConnector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>
                <a:solidFill>
                  <a:schemeClr val="tx1"/>
                </a:solidFill>
                <a:latin typeface="+mj-lt"/>
              </a:rPr>
              <a:t>31,73 млн тенге</a:t>
            </a:r>
            <a:endParaRPr lang="ru-RU" sz="3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823ECC4F-9286-4143-8E77-41501ABCCF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3763" y="2651673"/>
            <a:ext cx="6650037" cy="211477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dirty="0">
                <a:latin typeface="+mj-lt"/>
              </a:rPr>
              <a:t>На что пойдут деньги?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+mj-lt"/>
              </a:rPr>
              <a:t>Персонал = 21,14 млн тенге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+mj-lt"/>
              </a:rPr>
              <a:t>Техническая часть = 6,59 млн тенге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+mj-lt"/>
              </a:rPr>
              <a:t>Бытовые расходы = 4 млн тенге</a:t>
            </a:r>
          </a:p>
        </p:txBody>
      </p:sp>
    </p:spTree>
    <p:extLst>
      <p:ext uri="{BB962C8B-B14F-4D97-AF65-F5344CB8AC3E}">
        <p14:creationId xmlns:p14="http://schemas.microsoft.com/office/powerpoint/2010/main" val="3593020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200394-3674-4E7F-BEC2-B322B4471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Через сколько прибыль?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544229A-2280-416E-8372-3319EDC6F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48615"/>
            <a:ext cx="12214771" cy="579773"/>
          </a:xfrm>
        </p:spPr>
      </p:pic>
    </p:spTree>
    <p:extLst>
      <p:ext uri="{BB962C8B-B14F-4D97-AF65-F5344CB8AC3E}">
        <p14:creationId xmlns:p14="http://schemas.microsoft.com/office/powerpoint/2010/main" val="1105217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F4C24-4C06-4650-A487-C0089508A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Проблемы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2597BB-5DB9-40D9-9B14-48CFD123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dirty="0">
                <a:latin typeface="+mj-lt"/>
              </a:rPr>
              <a:t>низкий уровень привлечения инвестиций в аграрный сектор экономики</a:t>
            </a:r>
          </a:p>
          <a:p>
            <a:r>
              <a:rPr lang="ru-RU" dirty="0">
                <a:latin typeface="+mj-lt"/>
              </a:rPr>
              <a:t>низкий уровень оплаты труда в сельском хозяйстве</a:t>
            </a:r>
          </a:p>
          <a:p>
            <a:r>
              <a:rPr lang="ru-RU" dirty="0">
                <a:latin typeface="+mj-lt"/>
              </a:rPr>
              <a:t>отсутствие эффективного механизма закрепления, мотивации и социальной поддержки моло­дых научных кадров в отечественной аграрной науке, которое привело к ухудшению социаль­ного статуса (снижению авторитета ученых в обществе) ученого и разрыву преемственности поколений ученых</a:t>
            </a:r>
          </a:p>
          <a:p>
            <a:r>
              <a:rPr lang="ru-RU" dirty="0">
                <a:latin typeface="+mj-lt"/>
              </a:rPr>
              <a:t>Большое количество необработанной земли</a:t>
            </a:r>
          </a:p>
          <a:p>
            <a:r>
              <a:rPr lang="ru-RU" dirty="0">
                <a:latin typeface="+mj-lt"/>
              </a:rPr>
              <a:t>Высокий уровень импорта сельхоз продуктов в Казахстан</a:t>
            </a:r>
          </a:p>
          <a:p>
            <a:r>
              <a:rPr lang="ru-RU" dirty="0">
                <a:latin typeface="+mj-lt"/>
              </a:rPr>
              <a:t>Низкий уровень экспорта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47967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62EA04-86CD-4B40-A459-2E258F90D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754" y="369433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Наше решение</a:t>
            </a:r>
          </a:p>
        </p:txBody>
      </p:sp>
      <p:pic>
        <p:nvPicPr>
          <p:cNvPr id="6" name="Объект 5" descr="Изображение выглядит как небо, трава, знак, текс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12AC85BA-4C4C-4E0A-986A-66BFB56EB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891" y="1300900"/>
            <a:ext cx="12276891" cy="5557100"/>
          </a:xfrm>
        </p:spPr>
      </p:pic>
    </p:spTree>
    <p:extLst>
      <p:ext uri="{BB962C8B-B14F-4D97-AF65-F5344CB8AC3E}">
        <p14:creationId xmlns:p14="http://schemas.microsoft.com/office/powerpoint/2010/main" val="2378914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81F632-8C2B-45F4-9A19-AD4FA1871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Что используем для разработки</a:t>
            </a:r>
          </a:p>
        </p:txBody>
      </p:sp>
      <p:pic>
        <p:nvPicPr>
          <p:cNvPr id="1026" name="Picture 2" descr="Картинки по запросу html logo">
            <a:extLst>
              <a:ext uri="{FF2B5EF4-FFF2-40B4-BE49-F238E27FC236}">
                <a16:creationId xmlns:a16="http://schemas.microsoft.com/office/drawing/2014/main" id="{F849EE8B-CA96-4738-88E8-954725640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6977" y="1895068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Картинки по запросу css logo png">
            <a:extLst>
              <a:ext uri="{FF2B5EF4-FFF2-40B4-BE49-F238E27FC236}">
                <a16:creationId xmlns:a16="http://schemas.microsoft.com/office/drawing/2014/main" id="{F43936C8-7AA0-4E0C-B126-727E0D9409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106" y="1895068"/>
            <a:ext cx="3457787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Картинки по запросу js logo png">
            <a:extLst>
              <a:ext uri="{FF2B5EF4-FFF2-40B4-BE49-F238E27FC236}">
                <a16:creationId xmlns:a16="http://schemas.microsoft.com/office/drawing/2014/main" id="{092EDCFA-75D1-4DC2-BF1C-0B358A91B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3631" y="1866540"/>
            <a:ext cx="3503038" cy="4933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4406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E3D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Объект 8" descr="Изображение выглядит как снимок экра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A14E5AFB-9EDB-4625-9348-09B79D7659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68" y="643467"/>
            <a:ext cx="1056126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82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6" name="Freeform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683319"/>
            <a:ext cx="6516874" cy="2174681"/>
          </a:xfrm>
          <a:custGeom>
            <a:avLst/>
            <a:gdLst>
              <a:gd name="connsiteX0" fmla="*/ 0 w 6516874"/>
              <a:gd name="connsiteY0" fmla="*/ 0 h 2174681"/>
              <a:gd name="connsiteX1" fmla="*/ 819150 w 6516874"/>
              <a:gd name="connsiteY1" fmla="*/ 0 h 2174681"/>
              <a:gd name="connsiteX2" fmla="*/ 1038225 w 6516874"/>
              <a:gd name="connsiteY2" fmla="*/ 0 h 2174681"/>
              <a:gd name="connsiteX3" fmla="*/ 6516874 w 6516874"/>
              <a:gd name="connsiteY3" fmla="*/ 0 h 2174681"/>
              <a:gd name="connsiteX4" fmla="*/ 5509712 w 6516874"/>
              <a:gd name="connsiteY4" fmla="*/ 2174681 h 2174681"/>
              <a:gd name="connsiteX5" fmla="*/ 1038225 w 6516874"/>
              <a:gd name="connsiteY5" fmla="*/ 2174681 h 2174681"/>
              <a:gd name="connsiteX6" fmla="*/ 947987 w 6516874"/>
              <a:gd name="connsiteY6" fmla="*/ 2174681 h 2174681"/>
              <a:gd name="connsiteX7" fmla="*/ 819150 w 6516874"/>
              <a:gd name="connsiteY7" fmla="*/ 2174681 h 2174681"/>
              <a:gd name="connsiteX8" fmla="*/ 0 w 6516874"/>
              <a:gd name="connsiteY8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16874" h="2174681">
                <a:moveTo>
                  <a:pt x="0" y="0"/>
                </a:moveTo>
                <a:lnTo>
                  <a:pt x="819150" y="0"/>
                </a:lnTo>
                <a:lnTo>
                  <a:pt x="1038225" y="0"/>
                </a:lnTo>
                <a:lnTo>
                  <a:pt x="6516874" y="0"/>
                </a:lnTo>
                <a:lnTo>
                  <a:pt x="5509712" y="2174681"/>
                </a:lnTo>
                <a:lnTo>
                  <a:pt x="1038225" y="2174681"/>
                </a:lnTo>
                <a:lnTo>
                  <a:pt x="947987" y="2174681"/>
                </a:lnTo>
                <a:lnTo>
                  <a:pt x="819150" y="2174681"/>
                </a:lnTo>
                <a:lnTo>
                  <a:pt x="0" y="217468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663110" cy="2130951"/>
          </a:xfrm>
          <a:custGeom>
            <a:avLst/>
            <a:gdLst>
              <a:gd name="connsiteX0" fmla="*/ 0 w 8663110"/>
              <a:gd name="connsiteY0" fmla="*/ 0 h 2130951"/>
              <a:gd name="connsiteX1" fmla="*/ 819150 w 8663110"/>
              <a:gd name="connsiteY1" fmla="*/ 0 h 2130951"/>
              <a:gd name="connsiteX2" fmla="*/ 1028700 w 8663110"/>
              <a:gd name="connsiteY2" fmla="*/ 0 h 2130951"/>
              <a:gd name="connsiteX3" fmla="*/ 4187970 w 8663110"/>
              <a:gd name="connsiteY3" fmla="*/ 0 h 2130951"/>
              <a:gd name="connsiteX4" fmla="*/ 4400550 w 8663110"/>
              <a:gd name="connsiteY4" fmla="*/ 0 h 2130951"/>
              <a:gd name="connsiteX5" fmla="*/ 5262791 w 8663110"/>
              <a:gd name="connsiteY5" fmla="*/ 0 h 2130951"/>
              <a:gd name="connsiteX6" fmla="*/ 5262791 w 8663110"/>
              <a:gd name="connsiteY6" fmla="*/ 478 h 2130951"/>
              <a:gd name="connsiteX7" fmla="*/ 8663110 w 8663110"/>
              <a:gd name="connsiteY7" fmla="*/ 478 h 2130951"/>
              <a:gd name="connsiteX8" fmla="*/ 7676422 w 8663110"/>
              <a:gd name="connsiteY8" fmla="*/ 2130951 h 2130951"/>
              <a:gd name="connsiteX9" fmla="*/ 4400550 w 8663110"/>
              <a:gd name="connsiteY9" fmla="*/ 2130951 h 2130951"/>
              <a:gd name="connsiteX10" fmla="*/ 4187970 w 8663110"/>
              <a:gd name="connsiteY10" fmla="*/ 2130951 h 2130951"/>
              <a:gd name="connsiteX11" fmla="*/ 1028700 w 8663110"/>
              <a:gd name="connsiteY11" fmla="*/ 2130951 h 2130951"/>
              <a:gd name="connsiteX12" fmla="*/ 819150 w 8663110"/>
              <a:gd name="connsiteY12" fmla="*/ 2130951 h 2130951"/>
              <a:gd name="connsiteX13" fmla="*/ 0 w 8663110"/>
              <a:gd name="connsiteY13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663110" h="2130951">
                <a:moveTo>
                  <a:pt x="0" y="0"/>
                </a:moveTo>
                <a:lnTo>
                  <a:pt x="819150" y="0"/>
                </a:lnTo>
                <a:lnTo>
                  <a:pt x="1028700" y="0"/>
                </a:lnTo>
                <a:lnTo>
                  <a:pt x="4187970" y="0"/>
                </a:lnTo>
                <a:lnTo>
                  <a:pt x="4400550" y="0"/>
                </a:lnTo>
                <a:lnTo>
                  <a:pt x="5262791" y="0"/>
                </a:lnTo>
                <a:lnTo>
                  <a:pt x="5262791" y="478"/>
                </a:lnTo>
                <a:lnTo>
                  <a:pt x="8663110" y="478"/>
                </a:lnTo>
                <a:lnTo>
                  <a:pt x="7676422" y="2130951"/>
                </a:lnTo>
                <a:lnTo>
                  <a:pt x="4400550" y="2130951"/>
                </a:lnTo>
                <a:lnTo>
                  <a:pt x="4187970" y="2130951"/>
                </a:lnTo>
                <a:lnTo>
                  <a:pt x="1028700" y="2130951"/>
                </a:lnTo>
                <a:lnTo>
                  <a:pt x="819150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466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E14429-7FF8-46A0-B4D0-098C20FCB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110" y="713723"/>
            <a:ext cx="3207156" cy="102523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F7A8F5-5592-4CFB-9BE8-633112F56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5879" y="5097406"/>
            <a:ext cx="4174388" cy="720835"/>
          </a:xfrm>
          <a:prstGeom prst="rect">
            <a:avLst/>
          </a:pr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7103ECFC-BB7E-4821-9A58-2E509E6E49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478" y="2793580"/>
            <a:ext cx="3623170" cy="107653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043A5D-97EB-45CF-AA60-396532D8F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245810"/>
            <a:ext cx="6413500" cy="1355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Конкуренция</a:t>
            </a:r>
          </a:p>
        </p:txBody>
      </p:sp>
    </p:spTree>
    <p:extLst>
      <p:ext uri="{BB962C8B-B14F-4D97-AF65-F5344CB8AC3E}">
        <p14:creationId xmlns:p14="http://schemas.microsoft.com/office/powerpoint/2010/main" val="1822608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7465DF-A711-469D-BA71-74124E457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Наше преимущество:</a:t>
            </a:r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09C4B634-02DF-4A15-A217-ED3A4A477B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3332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sz="3200" dirty="0">
                <a:latin typeface="+mj-lt"/>
              </a:rPr>
              <a:t>Удобный интерфейс сайта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200" dirty="0">
                <a:latin typeface="+mj-lt"/>
              </a:rPr>
              <a:t>Большой шрифт для удобного чтения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200" dirty="0">
                <a:latin typeface="+mj-lt"/>
              </a:rPr>
              <a:t>Онлайн консультация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200" dirty="0">
                <a:latin typeface="+mj-lt"/>
              </a:rPr>
              <a:t>Наличие новостей в сфере аграрной промышленности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200" dirty="0">
                <a:latin typeface="+mj-lt"/>
              </a:rPr>
              <a:t>Сотрудничество с логистическими компаниями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3200" dirty="0">
                <a:latin typeface="+mj-lt"/>
              </a:rPr>
              <a:t>Огромная база данных для хранения </a:t>
            </a:r>
            <a:r>
              <a:rPr lang="ru-RU" sz="3200" dirty="0" err="1">
                <a:latin typeface="+mj-lt"/>
              </a:rPr>
              <a:t>инфморации</a:t>
            </a:r>
            <a:endParaRPr lang="ru-RU" sz="3200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ru-RU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7130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670005-3457-4142-A4A2-B4133149D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44" y="1162843"/>
            <a:ext cx="2329206" cy="1325563"/>
          </a:xfrm>
        </p:spPr>
        <p:txBody>
          <a:bodyPr>
            <a:normAutofit/>
          </a:bodyPr>
          <a:lstStyle/>
          <a:p>
            <a:r>
              <a:rPr lang="ru-RU" sz="3600" dirty="0"/>
              <a:t>Алтын </a:t>
            </a:r>
            <a:r>
              <a:rPr lang="en-US" sz="3600" dirty="0" err="1"/>
              <a:t>agro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AC79EE-3589-48A7-BE61-92CF91C21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" name="Объект 4" descr="Изображение выглядит как снимок экра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EA5E6CDC-B8F4-4EBF-826F-350104F3CF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914" y="3632668"/>
            <a:ext cx="7075713" cy="3175479"/>
          </a:xfrm>
          <a:prstGeom prst="rect">
            <a:avLst/>
          </a:prstGeom>
        </p:spPr>
      </p:pic>
      <p:pic>
        <p:nvPicPr>
          <p:cNvPr id="5" name="Рисунок 4" descr="Изображение выглядит как снимок экран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E181A2E3-F75F-4BC5-BFE4-DCCC09669B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476" y="275387"/>
            <a:ext cx="7099151" cy="3100476"/>
          </a:xfrm>
          <a:prstGeom prst="rect">
            <a:avLst/>
          </a:prstGeom>
        </p:spPr>
      </p:pic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2271B7E1-4391-44D9-9B89-D9685CBDAD72}"/>
              </a:ext>
            </a:extLst>
          </p:cNvPr>
          <p:cNvCxnSpPr/>
          <p:nvPr/>
        </p:nvCxnSpPr>
        <p:spPr>
          <a:xfrm>
            <a:off x="0" y="3501079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Объект 4">
            <a:extLst>
              <a:ext uri="{FF2B5EF4-FFF2-40B4-BE49-F238E27FC236}">
                <a16:creationId xmlns:a16="http://schemas.microsoft.com/office/drawing/2014/main" id="{2EA1D755-AB76-4451-B5B8-500BFEF472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02236"/>
            <a:ext cx="2584894" cy="76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403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2CFB33-8612-4597-B727-20ABE92F2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Объем рынка</a:t>
            </a:r>
          </a:p>
        </p:txBody>
      </p:sp>
      <p:sp>
        <p:nvSpPr>
          <p:cNvPr id="4" name="Блок-схема: узел 3">
            <a:extLst>
              <a:ext uri="{FF2B5EF4-FFF2-40B4-BE49-F238E27FC236}">
                <a16:creationId xmlns:a16="http://schemas.microsoft.com/office/drawing/2014/main" id="{4638C7B9-2F00-4058-A3CA-70876018AAF0}"/>
              </a:ext>
            </a:extLst>
          </p:cNvPr>
          <p:cNvSpPr/>
          <p:nvPr/>
        </p:nvSpPr>
        <p:spPr>
          <a:xfrm>
            <a:off x="1446226" y="1615380"/>
            <a:ext cx="4062952" cy="3930977"/>
          </a:xfrm>
          <a:prstGeom prst="flowChartConnector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000" dirty="0">
                <a:solidFill>
                  <a:schemeClr val="tx1"/>
                </a:solidFill>
                <a:latin typeface="+mj-lt"/>
              </a:rPr>
              <a:t>19 578 компаний агропромышленного направления в СНГ и Китае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98562781-3317-45AC-ADC1-C7523913E162}"/>
              </a:ext>
            </a:extLst>
          </p:cNvPr>
          <p:cNvSpPr txBox="1">
            <a:spLocks/>
          </p:cNvSpPr>
          <p:nvPr/>
        </p:nvSpPr>
        <p:spPr>
          <a:xfrm>
            <a:off x="578960" y="5543288"/>
            <a:ext cx="5797483" cy="4360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dirty="0">
                <a:latin typeface="+mj-lt"/>
              </a:rPr>
              <a:t>19 578 компаний * 2 объявления *</a:t>
            </a:r>
            <a:r>
              <a:rPr lang="en-US" dirty="0">
                <a:latin typeface="+mj-lt"/>
              </a:rPr>
              <a:t> </a:t>
            </a:r>
            <a:r>
              <a:rPr lang="ru-RU" dirty="0">
                <a:latin typeface="+mj-lt"/>
              </a:rPr>
              <a:t>8 000 тонн *  0,46 </a:t>
            </a:r>
            <a:r>
              <a:rPr lang="ru-RU" dirty="0" err="1">
                <a:latin typeface="+mj-lt"/>
              </a:rPr>
              <a:t>тг</a:t>
            </a:r>
            <a:r>
              <a:rPr lang="ru-RU" dirty="0">
                <a:latin typeface="+mj-lt"/>
              </a:rPr>
              <a:t> * 12 месяцев = 1 729 128 960 </a:t>
            </a:r>
            <a:r>
              <a:rPr lang="ru-RU" dirty="0" err="1">
                <a:latin typeface="+mj-lt"/>
              </a:rPr>
              <a:t>тг</a:t>
            </a:r>
            <a:r>
              <a:rPr lang="ru-RU" dirty="0">
                <a:latin typeface="+mj-lt"/>
              </a:rPr>
              <a:t> = 5 208 220</a:t>
            </a:r>
            <a:r>
              <a:rPr lang="en-US" dirty="0">
                <a:latin typeface="+mj-lt"/>
              </a:rPr>
              <a:t>$</a:t>
            </a:r>
            <a:endParaRPr lang="ru-RU" dirty="0">
              <a:latin typeface="+mj-lt"/>
            </a:endParaRPr>
          </a:p>
        </p:txBody>
      </p:sp>
      <p:sp>
        <p:nvSpPr>
          <p:cNvPr id="7" name="Блок-схема: узел 6">
            <a:extLst>
              <a:ext uri="{FF2B5EF4-FFF2-40B4-BE49-F238E27FC236}">
                <a16:creationId xmlns:a16="http://schemas.microsoft.com/office/drawing/2014/main" id="{AACE7AB7-D6FA-4537-A2C4-A4FCED5C7C72}"/>
              </a:ext>
            </a:extLst>
          </p:cNvPr>
          <p:cNvSpPr/>
          <p:nvPr/>
        </p:nvSpPr>
        <p:spPr>
          <a:xfrm>
            <a:off x="6400013" y="1690688"/>
            <a:ext cx="4062952" cy="3930977"/>
          </a:xfrm>
          <a:prstGeom prst="flowChartConnector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+mj-lt"/>
              </a:rPr>
              <a:t>4 </a:t>
            </a:r>
            <a:r>
              <a:rPr lang="ru-RU" sz="3000" dirty="0">
                <a:solidFill>
                  <a:schemeClr val="tx1"/>
                </a:solidFill>
                <a:latin typeface="+mj-lt"/>
              </a:rPr>
              <a:t>баннерные рекламы + продвижение объявлений внутри сайта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F7681614-EC9D-452F-9C0F-84A3990E09F7}"/>
              </a:ext>
            </a:extLst>
          </p:cNvPr>
          <p:cNvSpPr txBox="1">
            <a:spLocks/>
          </p:cNvSpPr>
          <p:nvPr/>
        </p:nvSpPr>
        <p:spPr>
          <a:xfrm>
            <a:off x="6400012" y="5543288"/>
            <a:ext cx="5797483" cy="4360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dirty="0">
                <a:latin typeface="+mj-lt"/>
              </a:rPr>
              <a:t>102</a:t>
            </a:r>
            <a:r>
              <a:rPr lang="en-US" dirty="0">
                <a:latin typeface="+mj-lt"/>
              </a:rPr>
              <a:t>$ * 3</a:t>
            </a:r>
            <a:r>
              <a:rPr lang="ru-RU" dirty="0">
                <a:latin typeface="+mj-lt"/>
              </a:rPr>
              <a:t>65 дней = 37 230</a:t>
            </a:r>
            <a:r>
              <a:rPr lang="en-US" dirty="0">
                <a:latin typeface="+mj-lt"/>
              </a:rPr>
              <a:t>$ +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ru-RU" dirty="0">
                <a:latin typeface="+mj-lt"/>
              </a:rPr>
              <a:t>9 789 объявлений * 6 667 </a:t>
            </a:r>
            <a:r>
              <a:rPr lang="ru-RU" dirty="0" err="1">
                <a:latin typeface="+mj-lt"/>
              </a:rPr>
              <a:t>тг</a:t>
            </a:r>
            <a:r>
              <a:rPr lang="ru-RU" dirty="0">
                <a:latin typeface="+mj-lt"/>
              </a:rPr>
              <a:t> * 12 месяцев = 783 159 156 </a:t>
            </a:r>
            <a:r>
              <a:rPr lang="ru-RU" dirty="0" err="1">
                <a:latin typeface="+mj-lt"/>
              </a:rPr>
              <a:t>тг</a:t>
            </a:r>
            <a:r>
              <a:rPr lang="ru-RU" dirty="0">
                <a:latin typeface="+mj-lt"/>
              </a:rPr>
              <a:t>= 2,36 млн</a:t>
            </a:r>
            <a:r>
              <a:rPr lang="en-US" dirty="0">
                <a:latin typeface="+mj-lt"/>
              </a:rPr>
              <a:t>$</a:t>
            </a:r>
            <a:r>
              <a:rPr lang="ru-RU" dirty="0">
                <a:latin typeface="+mj-lt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64650584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4299</TotalTime>
  <Words>239</Words>
  <Application>Microsoft Office PowerPoint</Application>
  <PresentationFormat>Широкоэкранный</PresentationFormat>
  <Paragraphs>46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Тема Office</vt:lpstr>
      <vt:lpstr>Проект «торговая площадка аграрно-промышленного направления»</vt:lpstr>
      <vt:lpstr>Проблемы</vt:lpstr>
      <vt:lpstr>Наше решение</vt:lpstr>
      <vt:lpstr>Что используем для разработки</vt:lpstr>
      <vt:lpstr>Презентация PowerPoint</vt:lpstr>
      <vt:lpstr>Конкуренция</vt:lpstr>
      <vt:lpstr>Наше преимущество:</vt:lpstr>
      <vt:lpstr>Алтын agro</vt:lpstr>
      <vt:lpstr>Объем рынка</vt:lpstr>
      <vt:lpstr>Статья расходов</vt:lpstr>
      <vt:lpstr>Сколько нужно инвестиций?</vt:lpstr>
      <vt:lpstr>Через сколько прибыль?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«торговая площадка аграрно-промышленного направления»</dc:title>
  <dc:creator>Alimzhan Kenesbekov</dc:creator>
  <cp:lastModifiedBy>Alimzhan Kenesbekov</cp:lastModifiedBy>
  <cp:revision>35</cp:revision>
  <dcterms:created xsi:type="dcterms:W3CDTF">2017-08-29T08:43:49Z</dcterms:created>
  <dcterms:modified xsi:type="dcterms:W3CDTF">2017-09-01T08:31:40Z</dcterms:modified>
</cp:coreProperties>
</file>

<file path=docProps/thumbnail.jpeg>
</file>